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</p:sldIdLst>
  <p:sldSz cy="5143500" cx="9144000"/>
  <p:notesSz cx="6858000" cy="9144000"/>
  <p:embeddedFontLst>
    <p:embeddedFont>
      <p:font typeface="Roboto"/>
      <p:regular r:id="rId39"/>
      <p:bold r:id="rId40"/>
      <p:italic r:id="rId41"/>
      <p:boldItalic r:id="rId42"/>
    </p:embeddedFont>
    <p:embeddedFont>
      <p:font typeface="Roboto Mono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20" Type="http://schemas.openxmlformats.org/officeDocument/2006/relationships/slide" Target="slides/slide16.xml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22" Type="http://schemas.openxmlformats.org/officeDocument/2006/relationships/slide" Target="slides/slide18.xml"/><Relationship Id="rId44" Type="http://schemas.openxmlformats.org/officeDocument/2006/relationships/font" Target="fonts/RobotoMono-bold.fntdata"/><Relationship Id="rId21" Type="http://schemas.openxmlformats.org/officeDocument/2006/relationships/slide" Target="slides/slide17.xml"/><Relationship Id="rId43" Type="http://schemas.openxmlformats.org/officeDocument/2006/relationships/font" Target="fonts/RobotoMono-regular.fntdata"/><Relationship Id="rId24" Type="http://schemas.openxmlformats.org/officeDocument/2006/relationships/slide" Target="slides/slide20.xml"/><Relationship Id="rId46" Type="http://schemas.openxmlformats.org/officeDocument/2006/relationships/font" Target="fonts/RobotoMono-boldItalic.fntdata"/><Relationship Id="rId23" Type="http://schemas.openxmlformats.org/officeDocument/2006/relationships/slide" Target="slides/slide19.xml"/><Relationship Id="rId45" Type="http://schemas.openxmlformats.org/officeDocument/2006/relationships/font" Target="fonts/RobotoMon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font" Target="fonts/Roboto-regular.fntdata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gif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Position, dimension, guidelines, chains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2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6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4.png"/><Relationship Id="rId6" Type="http://schemas.openxmlformats.org/officeDocument/2006/relationships/image" Target="../media/image4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18.png"/><Relationship Id="rId7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Relationship Id="rId6" Type="http://schemas.openxmlformats.org/officeDocument/2006/relationships/image" Target="../media/image13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5.png"/><Relationship Id="rId7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19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Relationship Id="rId4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Relationship Id="rId4" Type="http://schemas.openxmlformats.org/officeDocument/2006/relationships/hyperlink" Target="https://goo.gl/ibchbB" TargetMode="External"/><Relationship Id="rId5" Type="http://schemas.openxmlformats.org/officeDocument/2006/relationships/hyperlink" Target="https://goo.gl/i5Thzq" TargetMode="External"/><Relationship Id="rId6" Type="http://schemas.openxmlformats.org/officeDocument/2006/relationships/hyperlink" Target="https://goo.gl/yrUdci" TargetMode="External"/><Relationship Id="rId7" Type="http://schemas.openxmlformats.org/officeDocument/2006/relationships/hyperlink" Target="https://goo.gl/f8RczZ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gif"/><Relationship Id="rId4" Type="http://schemas.openxmlformats.org/officeDocument/2006/relationships/image" Target="../media/image7.gif"/><Relationship Id="rId5" Type="http://schemas.openxmlformats.org/officeDocument/2006/relationships/image" Target="../media/image19.gif"/><Relationship Id="rId6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"/>
                <a:ea typeface="Roboto"/>
                <a:cs typeface="Roboto"/>
                <a:sym typeface="Roboto"/>
              </a:rPr>
              <a:t>Creating</a:t>
            </a:r>
            <a:r>
              <a:rPr lang="en" sz="3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36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Awesome Animations</a:t>
            </a:r>
            <a:r>
              <a:rPr lang="en" sz="3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3600">
                <a:latin typeface="Roboto"/>
                <a:ea typeface="Roboto"/>
                <a:cs typeface="Roboto"/>
                <a:sym typeface="Roboto"/>
              </a:rPr>
              <a:t>using </a:t>
            </a:r>
            <a:r>
              <a:rPr lang="en" sz="3600">
                <a:solidFill>
                  <a:srgbClr val="5572FA"/>
                </a:solidFill>
                <a:latin typeface="Roboto"/>
                <a:ea typeface="Roboto"/>
                <a:cs typeface="Roboto"/>
                <a:sym typeface="Roboto"/>
              </a:rPr>
              <a:t>ConstraintLayout</a:t>
            </a:r>
            <a:r>
              <a:rPr lang="en" sz="3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3600">
                <a:latin typeface="Roboto"/>
                <a:ea typeface="Roboto"/>
                <a:cs typeface="Roboto"/>
                <a:sym typeface="Roboto"/>
              </a:rPr>
              <a:t>&amp; </a:t>
            </a:r>
            <a:r>
              <a:rPr lang="en" sz="3600">
                <a:solidFill>
                  <a:srgbClr val="B388FF"/>
                </a:solidFill>
                <a:latin typeface="Roboto"/>
                <a:ea typeface="Roboto"/>
                <a:cs typeface="Roboto"/>
                <a:sym typeface="Roboto"/>
              </a:rPr>
              <a:t>ConstraintSet</a:t>
            </a:r>
            <a:endParaRPr sz="3600"/>
          </a:p>
        </p:txBody>
      </p:sp>
      <p:pic>
        <p:nvPicPr>
          <p:cNvPr id="55" name="Shape 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1204" y="3279650"/>
            <a:ext cx="745698" cy="74984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56"/>
          <p:cNvSpPr txBox="1"/>
          <p:nvPr/>
        </p:nvSpPr>
        <p:spPr>
          <a:xfrm>
            <a:off x="3900796" y="3330250"/>
            <a:ext cx="2172000" cy="3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Hari Vignesh Jayapalan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CAFF"/>
                </a:solidFill>
                <a:latin typeface="Roboto"/>
                <a:ea typeface="Roboto"/>
                <a:cs typeface="Roboto"/>
                <a:sym typeface="Roboto"/>
              </a:rPr>
              <a:t>@HariOfSpades</a:t>
            </a:r>
            <a:endParaRPr>
              <a:solidFill>
                <a:srgbClr val="1DCA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303030"/>
                </a:solidFill>
              </a:rPr>
              <a:t>Step 1:</a:t>
            </a:r>
            <a:r>
              <a:rPr lang="en" sz="2800">
                <a:solidFill>
                  <a:srgbClr val="FFFFFF"/>
                </a:solidFill>
              </a:rPr>
              <a:t> </a:t>
            </a:r>
            <a:r>
              <a:rPr lang="en" sz="2800">
                <a:solidFill>
                  <a:srgbClr val="B388FF"/>
                </a:solidFill>
              </a:rPr>
              <a:t>First Layout</a:t>
            </a:r>
            <a:endParaRPr sz="2800">
              <a:solidFill>
                <a:srgbClr val="B388FF"/>
              </a:solidFill>
            </a:endParaRPr>
          </a:p>
        </p:txBody>
      </p:sp>
      <p:sp>
        <p:nvSpPr>
          <p:cNvPr id="126" name="Shape 126"/>
          <p:cNvSpPr txBox="1"/>
          <p:nvPr/>
        </p:nvSpPr>
        <p:spPr>
          <a:xfrm>
            <a:off x="225975" y="1152475"/>
            <a:ext cx="441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support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....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"@+id/root"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200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"@+id/imageView"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200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"100dp"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200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height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"100dp"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200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marginEnd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200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marginStart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200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marginTop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app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srcCompat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"@drawable/android"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/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/android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support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200">
              <a:solidFill>
                <a:srgbClr val="E67C7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3">
            <a:alphaModFix/>
          </a:blip>
          <a:srcRect b="0" l="1617" r="52561" t="12800"/>
          <a:stretch/>
        </p:blipFill>
        <p:spPr>
          <a:xfrm>
            <a:off x="4707675" y="1152475"/>
            <a:ext cx="1982201" cy="3077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3">
            <a:alphaModFix/>
          </a:blip>
          <a:srcRect b="0" l="51278" r="0" t="12800"/>
          <a:stretch/>
        </p:blipFill>
        <p:spPr>
          <a:xfrm>
            <a:off x="6785224" y="1152475"/>
            <a:ext cx="2107676" cy="3077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Step 2: </a:t>
            </a:r>
            <a:r>
              <a:rPr lang="en" sz="2800">
                <a:solidFill>
                  <a:srgbClr val="5572FA"/>
                </a:solidFill>
              </a:rPr>
              <a:t>Second Layout</a:t>
            </a:r>
            <a:endParaRPr sz="2800">
              <a:solidFill>
                <a:srgbClr val="5572FA"/>
              </a:solidFill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236725" y="1152475"/>
            <a:ext cx="4401000" cy="37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support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"@+id/root"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....&gt;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200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"@+id/imageView"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200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"250dp"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200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height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"250dp"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200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marginBottom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200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marginEnd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200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marginStart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....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app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srcCompat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"@drawable/android"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/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b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/android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support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</a:t>
            </a:r>
            <a:r>
              <a:rPr lang="en" sz="1200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200">
              <a:solidFill>
                <a:srgbClr val="E67C7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/>
          <p:cNvPicPr preferRelativeResize="0"/>
          <p:nvPr/>
        </p:nvPicPr>
        <p:blipFill rotWithShape="1">
          <a:blip r:embed="rId4">
            <a:alphaModFix/>
          </a:blip>
          <a:srcRect b="0" l="1382" r="51116" t="12945"/>
          <a:stretch/>
        </p:blipFill>
        <p:spPr>
          <a:xfrm>
            <a:off x="4789800" y="1456050"/>
            <a:ext cx="1995775" cy="297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Shape 138"/>
          <p:cNvPicPr preferRelativeResize="0"/>
          <p:nvPr/>
        </p:nvPicPr>
        <p:blipFill rotWithShape="1">
          <a:blip r:embed="rId4">
            <a:alphaModFix/>
          </a:blip>
          <a:srcRect b="0" l="51114" r="0" t="12945"/>
          <a:stretch/>
        </p:blipFill>
        <p:spPr>
          <a:xfrm>
            <a:off x="6881999" y="1456050"/>
            <a:ext cx="2053951" cy="297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/>
        </p:nvSpPr>
        <p:spPr>
          <a:xfrm>
            <a:off x="311700" y="348181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Step 3:</a:t>
            </a:r>
            <a:r>
              <a:rPr lang="en" sz="2800">
                <a:solidFill>
                  <a:srgbClr val="FFFFFF"/>
                </a:solidFill>
              </a:rPr>
              <a:t> </a:t>
            </a:r>
            <a:r>
              <a:rPr lang="en" sz="2800">
                <a:solidFill>
                  <a:srgbClr val="00BFA4"/>
                </a:solidFill>
              </a:rPr>
              <a:t>Transition</a:t>
            </a:r>
            <a:endParaRPr sz="2800">
              <a:solidFill>
                <a:srgbClr val="00BFA4"/>
              </a:solidFill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311700" y="969550"/>
            <a:ext cx="7972500" cy="3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createAnimation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constraintOne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clone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//CL id of 1st layout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constraintTwo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constraintTwo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load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(this,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activity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alt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//2nd layout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findViewById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&gt;(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).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setOnClickListener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if(set)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constraintTwo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constraint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applyTo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!set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/>
          <p:nvPr/>
        </p:nvSpPr>
        <p:spPr>
          <a:xfrm>
            <a:off x="6555900" y="4600150"/>
            <a:ext cx="2276400" cy="3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For Java : </a:t>
            </a:r>
            <a:r>
              <a:rPr lang="en">
                <a:solidFill>
                  <a:srgbClr val="5572FA"/>
                </a:solidFill>
                <a:latin typeface="Roboto"/>
                <a:ea typeface="Roboto"/>
                <a:cs typeface="Roboto"/>
                <a:sym typeface="Roboto"/>
              </a:rPr>
              <a:t>goo.gl/Aooymi</a:t>
            </a:r>
            <a:endParaRPr>
              <a:solidFill>
                <a:srgbClr val="5572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Step 4?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152" name="Shape 152"/>
          <p:cNvSpPr txBox="1"/>
          <p:nvPr/>
        </p:nvSpPr>
        <p:spPr>
          <a:xfrm>
            <a:off x="3232850" y="2052975"/>
            <a:ext cx="26784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00BFA4"/>
                </a:solidFill>
              </a:rPr>
              <a:t>Run!</a:t>
            </a:r>
            <a:endParaRPr sz="4800">
              <a:solidFill>
                <a:srgbClr val="00BFA4"/>
              </a:solidFill>
            </a:endParaRP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Shape 15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What ?: </a:t>
            </a:r>
            <a:r>
              <a:rPr lang="en" sz="2800">
                <a:solidFill>
                  <a:srgbClr val="9C27B0"/>
                </a:solidFill>
              </a:rPr>
              <a:t>ConstraintSet</a:t>
            </a:r>
            <a:endParaRPr sz="2800">
              <a:solidFill>
                <a:srgbClr val="9C27B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60" name="Shape 160"/>
          <p:cNvSpPr txBox="1"/>
          <p:nvPr/>
        </p:nvSpPr>
        <p:spPr>
          <a:xfrm>
            <a:off x="311700" y="1522025"/>
            <a:ext cx="82542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class allows you to define programmatically a set of constraints to be used with ConstraintLayout **/</a:t>
            </a:r>
            <a:endParaRPr sz="18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What ?:</a:t>
            </a:r>
            <a:r>
              <a:rPr lang="en" sz="2800">
                <a:solidFill>
                  <a:srgbClr val="B388FF"/>
                </a:solidFill>
              </a:rPr>
              <a:t> </a:t>
            </a:r>
            <a:r>
              <a:rPr lang="en" sz="2800">
                <a:solidFill>
                  <a:srgbClr val="1DCAFF"/>
                </a:solidFill>
              </a:rPr>
              <a:t>clone(), </a:t>
            </a:r>
            <a:r>
              <a:rPr lang="en" sz="2800">
                <a:solidFill>
                  <a:srgbClr val="00BFA4"/>
                </a:solidFill>
              </a:rPr>
              <a:t>load()</a:t>
            </a:r>
            <a:endParaRPr sz="2800">
              <a:solidFill>
                <a:srgbClr val="00BFA4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67" name="Shape 167"/>
          <p:cNvSpPr txBox="1"/>
          <p:nvPr/>
        </p:nvSpPr>
        <p:spPr>
          <a:xfrm>
            <a:off x="311700" y="1329725"/>
            <a:ext cx="82542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constraintOne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clone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method, will absorb all the constraint mappings and</a:t>
            </a:r>
            <a:b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properties of a particular layout.</a:t>
            </a:r>
            <a:b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**/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constraintTwo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load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(this,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activity</a:t>
            </a:r>
            <a:r>
              <a:rPr lang="en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lang="en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alt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method, will absorb all the constraint mappings and</a:t>
            </a:r>
            <a:b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properties of a particular layout.</a:t>
            </a:r>
            <a:b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**/</a:t>
            </a:r>
            <a:endParaRPr sz="18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Shape 173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What ?: </a:t>
            </a:r>
            <a:r>
              <a:rPr lang="en" sz="2800">
                <a:solidFill>
                  <a:srgbClr val="9C27B0"/>
                </a:solidFill>
              </a:rPr>
              <a:t>TransitionManager</a:t>
            </a:r>
            <a:endParaRPr sz="2800">
              <a:solidFill>
                <a:srgbClr val="9C27B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311700" y="1297850"/>
            <a:ext cx="82542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class manages the set of transitions that fire</a:t>
            </a:r>
            <a:b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when there is a change of Scene</a:t>
            </a:r>
            <a:b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**/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constLayoutID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convenience method to animate, using the default</a:t>
            </a:r>
            <a:b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</a:t>
            </a:r>
            <a:b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**/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8A8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What ?:</a:t>
            </a:r>
            <a:r>
              <a:rPr lang="en" sz="2800">
                <a:solidFill>
                  <a:srgbClr val="B388FF"/>
                </a:solidFill>
              </a:rPr>
              <a:t> </a:t>
            </a:r>
            <a:r>
              <a:rPr lang="en" sz="2800">
                <a:solidFill>
                  <a:srgbClr val="00BFA4"/>
                </a:solidFill>
              </a:rPr>
              <a:t>applyTo()</a:t>
            </a:r>
            <a:endParaRPr sz="2800">
              <a:solidFill>
                <a:srgbClr val="00BFA4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311700" y="1522025"/>
            <a:ext cx="82542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applyTo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sets or applies the new or requested</a:t>
            </a:r>
            <a:b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 to the view specified.</a:t>
            </a:r>
            <a:b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**/</a:t>
            </a:r>
            <a:endParaRPr sz="18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Shape 18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How ?:</a:t>
            </a:r>
            <a:r>
              <a:rPr lang="en" sz="2800">
                <a:solidFill>
                  <a:srgbClr val="FFFFFF"/>
                </a:solidFill>
              </a:rPr>
              <a:t> </a:t>
            </a:r>
            <a:r>
              <a:rPr lang="en" sz="2800">
                <a:solidFill>
                  <a:srgbClr val="1DCAFF"/>
                </a:solidFill>
              </a:rPr>
              <a:t>Working</a:t>
            </a:r>
            <a:r>
              <a:rPr lang="en" sz="2800">
                <a:solidFill>
                  <a:srgbClr val="FFFFFF"/>
                </a:solidFill>
              </a:rPr>
              <a:t> </a:t>
            </a:r>
            <a:endParaRPr sz="2800">
              <a:solidFill>
                <a:srgbClr val="00BFA4"/>
              </a:solidFill>
            </a:endParaRPr>
          </a:p>
        </p:txBody>
      </p:sp>
      <p:sp>
        <p:nvSpPr>
          <p:cNvPr id="188" name="Shape 188"/>
          <p:cNvSpPr txBox="1"/>
          <p:nvPr/>
        </p:nvSpPr>
        <p:spPr>
          <a:xfrm>
            <a:off x="425500" y="1151350"/>
            <a:ext cx="8134500" cy="3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lnSpc>
                <a:spcPct val="158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We got the constraints from default layout using clone() and mapped it to constraintOne</a:t>
            </a:r>
            <a:br>
              <a:rPr lang="en" sz="1600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constraintOne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clone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600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We got the constraints from the alternate layout using load() and mapped it to constraintTwo</a:t>
            </a:r>
            <a:br>
              <a:rPr lang="en" sz="1600"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constraintTwo 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constraintTwo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load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(this,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activity</a:t>
            </a:r>
            <a:r>
              <a:rPr lang="en" sz="16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lang="en" sz="16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alt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6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58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Shape 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Shape 19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How ?:</a:t>
            </a:r>
            <a:r>
              <a:rPr lang="en" sz="2800">
                <a:solidFill>
                  <a:srgbClr val="FFFFFF"/>
                </a:solidFill>
              </a:rPr>
              <a:t> </a:t>
            </a:r>
            <a:r>
              <a:rPr lang="en" sz="2800">
                <a:solidFill>
                  <a:srgbClr val="1DCAFF"/>
                </a:solidFill>
              </a:rPr>
              <a:t>Working</a:t>
            </a:r>
            <a:r>
              <a:rPr lang="en" sz="2800">
                <a:solidFill>
                  <a:srgbClr val="FFFFFF"/>
                </a:solidFill>
              </a:rPr>
              <a:t> </a:t>
            </a:r>
            <a:endParaRPr sz="2800">
              <a:solidFill>
                <a:srgbClr val="00BFA4"/>
              </a:solidFill>
            </a:endParaRPr>
          </a:p>
        </p:txBody>
      </p:sp>
      <p:sp>
        <p:nvSpPr>
          <p:cNvPr id="195" name="Shape 195"/>
          <p:cNvSpPr txBox="1"/>
          <p:nvPr/>
        </p:nvSpPr>
        <p:spPr>
          <a:xfrm>
            <a:off x="425500" y="1151350"/>
            <a:ext cx="8268900" cy="3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lnSpc>
                <a:spcPct val="158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Then with the help of our TransitionManager, we initiated a default transition using beginDelayedTransition() to our root ConstraintLayout</a:t>
            </a:r>
            <a:br>
              <a:rPr lang="en" sz="1600"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6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58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>
              <a:lnSpc>
                <a:spcPct val="158000"/>
              </a:lnSpc>
              <a:spcBef>
                <a:spcPts val="110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Based on the set value, we changed and applied the Constraints using the method applyTo()</a:t>
            </a:r>
            <a:br>
              <a:rPr lang="en" sz="1600"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applyTo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6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lang="en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600">
              <a:solidFill>
                <a:srgbClr val="B2ED4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" type="body"/>
          </p:nvPr>
        </p:nvSpPr>
        <p:spPr>
          <a:xfrm>
            <a:off x="214875" y="11309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8721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days of employment generated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Winner of Facebook’s India Innovation 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Challenge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925" y="279775"/>
            <a:ext cx="1775500" cy="63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Shape 64"/>
          <p:cNvPicPr preferRelativeResize="0"/>
          <p:nvPr/>
        </p:nvPicPr>
        <p:blipFill rotWithShape="1">
          <a:blip r:embed="rId4">
            <a:alphaModFix/>
          </a:blip>
          <a:srcRect b="0" l="13345" r="13571" t="0"/>
          <a:stretch/>
        </p:blipFill>
        <p:spPr>
          <a:xfrm>
            <a:off x="4861375" y="-21525"/>
            <a:ext cx="5154274" cy="518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Shape 201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Roboto"/>
                <a:ea typeface="Roboto"/>
                <a:cs typeface="Roboto"/>
                <a:sym typeface="Roboto"/>
              </a:rPr>
              <a:t>How ?:</a:t>
            </a:r>
            <a:r>
              <a:rPr lang="en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800">
                <a:solidFill>
                  <a:srgbClr val="B388FF"/>
                </a:solidFill>
                <a:latin typeface="Roboto"/>
                <a:ea typeface="Roboto"/>
                <a:cs typeface="Roboto"/>
                <a:sym typeface="Roboto"/>
              </a:rPr>
              <a:t>Working</a:t>
            </a:r>
            <a:r>
              <a:rPr lang="en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2800">
              <a:solidFill>
                <a:srgbClr val="00BFA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Shape 202"/>
          <p:cNvSpPr txBox="1"/>
          <p:nvPr/>
        </p:nvSpPr>
        <p:spPr>
          <a:xfrm>
            <a:off x="150650" y="1152475"/>
            <a:ext cx="6434700" cy="37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createAnimation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constraintOne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clone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//CL id of 1st layout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constraintTwo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constraintTwo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load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(this,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activity</a:t>
            </a:r>
            <a:r>
              <a:rPr lang="en" sz="12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lang="en" sz="12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alt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findViewById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2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&gt;(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).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setOnClickListener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2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if(set)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constraintTwo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constraint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applyTo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!set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03" name="Shape 203"/>
          <p:cNvPicPr preferRelativeResize="0"/>
          <p:nvPr/>
        </p:nvPicPr>
        <p:blipFill rotWithShape="1">
          <a:blip r:embed="rId4">
            <a:alphaModFix/>
          </a:blip>
          <a:srcRect b="0" l="0" r="0" t="9140"/>
          <a:stretch/>
        </p:blipFill>
        <p:spPr>
          <a:xfrm>
            <a:off x="6687242" y="1017725"/>
            <a:ext cx="2234501" cy="347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Shape 20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1DCAFF"/>
                </a:solidFill>
                <a:latin typeface="Roboto"/>
                <a:ea typeface="Roboto"/>
                <a:cs typeface="Roboto"/>
                <a:sym typeface="Roboto"/>
              </a:rPr>
              <a:t>FAQs</a:t>
            </a:r>
            <a:endParaRPr sz="2800">
              <a:solidFill>
                <a:srgbClr val="00BFA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Shape 210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Duplicating a layout for an Animation, not a good thing right?</a:t>
            </a:r>
            <a:br>
              <a:rPr lang="en" sz="1800">
                <a:latin typeface="Roboto"/>
                <a:ea typeface="Roboto"/>
                <a:cs typeface="Roboto"/>
                <a:sym typeface="Roboto"/>
              </a:rPr>
            </a:b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Same animation can be achieved using Object-Animator, physics based animation and other ways. Why this?</a:t>
            </a:r>
            <a:br>
              <a:rPr lang="en" sz="1800">
                <a:latin typeface="Roboto"/>
                <a:ea typeface="Roboto"/>
                <a:cs typeface="Roboto"/>
                <a:sym typeface="Roboto"/>
              </a:rPr>
            </a:b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This method needs ConstraintLayout. How about animating the nested views or the child views?</a:t>
            </a:r>
            <a:br>
              <a:rPr lang="en" sz="1800">
                <a:latin typeface="Roboto"/>
                <a:ea typeface="Roboto"/>
                <a:cs typeface="Roboto"/>
                <a:sym typeface="Roboto"/>
              </a:rPr>
            </a:b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GPU load?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Shape 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B0FF"/>
                </a:solidFill>
                <a:latin typeface="Roboto"/>
                <a:ea typeface="Roboto"/>
                <a:cs typeface="Roboto"/>
                <a:sym typeface="Roboto"/>
              </a:rPr>
              <a:t>Duplicating Layout?</a:t>
            </a:r>
            <a:endParaRPr sz="2800">
              <a:solidFill>
                <a:srgbClr val="00B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Shape 217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If you want to animate only single view, instead of duplicating, you can do the following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textView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minHeight 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200</a:t>
            </a:r>
            <a:endParaRPr sz="1800">
              <a:solidFill>
                <a:srgbClr val="C5392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885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46739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D5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ADADAD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Shape 2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B0FF"/>
                </a:solidFill>
                <a:latin typeface="Roboto"/>
                <a:ea typeface="Roboto"/>
                <a:cs typeface="Roboto"/>
                <a:sym typeface="Roboto"/>
              </a:rPr>
              <a:t>Why this animation?</a:t>
            </a:r>
            <a:endParaRPr sz="2800">
              <a:solidFill>
                <a:srgbClr val="00B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Shape 224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When you have your layouts built using ConstraintLayout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Less code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Less time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Less math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When you want many views to be animated on a single event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B0FF"/>
                </a:solidFill>
                <a:latin typeface="Roboto"/>
                <a:ea typeface="Roboto"/>
                <a:cs typeface="Roboto"/>
                <a:sym typeface="Roboto"/>
              </a:rPr>
              <a:t>In Nested Views?</a:t>
            </a:r>
            <a:endParaRPr sz="2800">
              <a:solidFill>
                <a:srgbClr val="00B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Shape 231"/>
          <p:cNvSpPr txBox="1"/>
          <p:nvPr/>
        </p:nvSpPr>
        <p:spPr>
          <a:xfrm>
            <a:off x="311700" y="1152475"/>
            <a:ext cx="8436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Create primary layout with nesting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Create secondary layout without nesting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Perform the transition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B0FF"/>
                </a:solidFill>
              </a:rPr>
              <a:t>In Nested Views?</a:t>
            </a:r>
            <a:endParaRPr sz="2800">
              <a:solidFill>
                <a:srgbClr val="00B0FF"/>
              </a:solidFill>
            </a:endParaRPr>
          </a:p>
        </p:txBody>
      </p:sp>
      <p:pic>
        <p:nvPicPr>
          <p:cNvPr id="238" name="Shape 238"/>
          <p:cNvPicPr preferRelativeResize="0"/>
          <p:nvPr/>
        </p:nvPicPr>
        <p:blipFill rotWithShape="1">
          <a:blip r:embed="rId4">
            <a:alphaModFix/>
          </a:blip>
          <a:srcRect b="0" l="1720" r="1098" t="1574"/>
          <a:stretch/>
        </p:blipFill>
        <p:spPr>
          <a:xfrm>
            <a:off x="3329375" y="1179709"/>
            <a:ext cx="2694650" cy="3779116"/>
          </a:xfrm>
          <a:prstGeom prst="rect">
            <a:avLst/>
          </a:prstGeom>
          <a:noFill/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9" name="Shape 239"/>
          <p:cNvPicPr preferRelativeResize="0"/>
          <p:nvPr/>
        </p:nvPicPr>
        <p:blipFill rotWithShape="1">
          <a:blip r:embed="rId5">
            <a:alphaModFix/>
          </a:blip>
          <a:srcRect b="1638" l="0" r="0" t="838"/>
          <a:stretch/>
        </p:blipFill>
        <p:spPr>
          <a:xfrm>
            <a:off x="470750" y="1170125"/>
            <a:ext cx="2694650" cy="379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Shape 2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82300" y="1170125"/>
            <a:ext cx="247577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Shape 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Shape 24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B388FF"/>
                </a:solidFill>
              </a:rPr>
              <a:t>Java &amp; Kotlin Example (1/2)</a:t>
            </a:r>
            <a:endParaRPr sz="2800">
              <a:solidFill>
                <a:srgbClr val="B388FF"/>
              </a:solidFill>
            </a:endParaRPr>
          </a:p>
        </p:txBody>
      </p:sp>
      <p:pic>
        <p:nvPicPr>
          <p:cNvPr id="247" name="Shape 247"/>
          <p:cNvPicPr preferRelativeResize="0"/>
          <p:nvPr/>
        </p:nvPicPr>
        <p:blipFill rotWithShape="1">
          <a:blip r:embed="rId4">
            <a:alphaModFix/>
          </a:blip>
          <a:srcRect b="0" l="0" r="50828" t="13111"/>
          <a:stretch/>
        </p:blipFill>
        <p:spPr>
          <a:xfrm>
            <a:off x="311700" y="1493300"/>
            <a:ext cx="2061476" cy="295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Shape 248"/>
          <p:cNvPicPr preferRelativeResize="0"/>
          <p:nvPr/>
        </p:nvPicPr>
        <p:blipFill rotWithShape="1">
          <a:blip r:embed="rId5">
            <a:alphaModFix/>
          </a:blip>
          <a:srcRect b="0" l="50828" r="0" t="13111"/>
          <a:stretch/>
        </p:blipFill>
        <p:spPr>
          <a:xfrm>
            <a:off x="2373177" y="1493300"/>
            <a:ext cx="2061476" cy="295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Shape 249"/>
          <p:cNvPicPr preferRelativeResize="0"/>
          <p:nvPr/>
        </p:nvPicPr>
        <p:blipFill rotWithShape="1">
          <a:blip r:embed="rId6">
            <a:alphaModFix/>
          </a:blip>
          <a:srcRect b="0" l="0" r="51366" t="13457"/>
          <a:stretch/>
        </p:blipFill>
        <p:spPr>
          <a:xfrm>
            <a:off x="4786175" y="1493300"/>
            <a:ext cx="2023059" cy="2930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Shape 250"/>
          <p:cNvPicPr preferRelativeResize="0"/>
          <p:nvPr/>
        </p:nvPicPr>
        <p:blipFill rotWithShape="1">
          <a:blip r:embed="rId7">
            <a:alphaModFix/>
          </a:blip>
          <a:srcRect b="0" l="51269" r="0" t="12671"/>
          <a:stretch/>
        </p:blipFill>
        <p:spPr>
          <a:xfrm>
            <a:off x="6809237" y="1493300"/>
            <a:ext cx="2023064" cy="295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Shape 2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Shape 25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B388FF"/>
                </a:solidFill>
              </a:rPr>
              <a:t>Java &amp; Kotlin Example (2/2)</a:t>
            </a:r>
            <a:endParaRPr sz="2800">
              <a:solidFill>
                <a:srgbClr val="B388FF"/>
              </a:solidFill>
            </a:endParaRPr>
          </a:p>
        </p:txBody>
      </p:sp>
      <p:pic>
        <p:nvPicPr>
          <p:cNvPr id="257" name="Shape 257"/>
          <p:cNvPicPr preferRelativeResize="0"/>
          <p:nvPr/>
        </p:nvPicPr>
        <p:blipFill rotWithShape="1">
          <a:blip r:embed="rId4">
            <a:alphaModFix/>
          </a:blip>
          <a:srcRect b="0" l="1652" r="51533" t="11870"/>
          <a:stretch/>
        </p:blipFill>
        <p:spPr>
          <a:xfrm>
            <a:off x="485925" y="1303650"/>
            <a:ext cx="2062150" cy="336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Shape 258"/>
          <p:cNvPicPr preferRelativeResize="0"/>
          <p:nvPr/>
        </p:nvPicPr>
        <p:blipFill rotWithShape="1">
          <a:blip r:embed="rId5">
            <a:alphaModFix/>
          </a:blip>
          <a:srcRect b="0" l="51155" r="0" t="11870"/>
          <a:stretch/>
        </p:blipFill>
        <p:spPr>
          <a:xfrm>
            <a:off x="2548075" y="1303650"/>
            <a:ext cx="2151599" cy="336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Shape 2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11350" y="1244400"/>
            <a:ext cx="2201300" cy="342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Shape 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Shape 26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B388FF"/>
                </a:solidFill>
              </a:rPr>
              <a:t>Profile Example (1/2)</a:t>
            </a:r>
            <a:endParaRPr sz="2800">
              <a:solidFill>
                <a:srgbClr val="B388FF"/>
              </a:solidFill>
            </a:endParaRPr>
          </a:p>
        </p:txBody>
      </p:sp>
      <p:pic>
        <p:nvPicPr>
          <p:cNvPr id="266" name="Shape 2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5588" y="1254338"/>
            <a:ext cx="2051500" cy="3213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Shape 267"/>
          <p:cNvPicPr preferRelativeResize="0"/>
          <p:nvPr/>
        </p:nvPicPr>
        <p:blipFill rotWithShape="1">
          <a:blip r:embed="rId5">
            <a:alphaModFix/>
          </a:blip>
          <a:srcRect b="-1667" l="0" r="0" t="0"/>
          <a:stretch/>
        </p:blipFill>
        <p:spPr>
          <a:xfrm>
            <a:off x="6847075" y="1258575"/>
            <a:ext cx="2088875" cy="32721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Shape 268"/>
          <p:cNvPicPr preferRelativeResize="0"/>
          <p:nvPr/>
        </p:nvPicPr>
        <p:blipFill rotWithShape="1">
          <a:blip r:embed="rId6">
            <a:alphaModFix/>
          </a:blip>
          <a:srcRect b="0" l="0" r="52116" t="0"/>
          <a:stretch/>
        </p:blipFill>
        <p:spPr>
          <a:xfrm>
            <a:off x="422475" y="1287850"/>
            <a:ext cx="2009578" cy="321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Shape 269"/>
          <p:cNvPicPr preferRelativeResize="0"/>
          <p:nvPr/>
        </p:nvPicPr>
        <p:blipFill rotWithShape="1">
          <a:blip r:embed="rId7">
            <a:alphaModFix/>
          </a:blip>
          <a:srcRect b="0" l="50806" r="0" t="0"/>
          <a:stretch/>
        </p:blipFill>
        <p:spPr>
          <a:xfrm>
            <a:off x="2432050" y="1287850"/>
            <a:ext cx="2051474" cy="3193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Shape 27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B388FF"/>
                </a:solidFill>
              </a:rPr>
              <a:t>Profile Example (2/2)</a:t>
            </a:r>
            <a:endParaRPr sz="2800">
              <a:solidFill>
                <a:srgbClr val="B388FF"/>
              </a:solidFill>
            </a:endParaRPr>
          </a:p>
        </p:txBody>
      </p:sp>
      <p:pic>
        <p:nvPicPr>
          <p:cNvPr id="276" name="Shape 2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3175" y="1236925"/>
            <a:ext cx="2322075" cy="361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Pit </a:t>
            </a:r>
            <a:r>
              <a:rPr lang="en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Stops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389600"/>
            <a:ext cx="31101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ConstraintLayout Intro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Animation Examples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Basic Example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it works?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FAQs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Other Examples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Transitions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Heads-up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6421" y="770800"/>
            <a:ext cx="2288404" cy="458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Shape 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Shape 282"/>
          <p:cNvSpPr txBox="1"/>
          <p:nvPr/>
        </p:nvSpPr>
        <p:spPr>
          <a:xfrm>
            <a:off x="311700" y="1270850"/>
            <a:ext cx="3999900" cy="27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BounceInterpolator</a:t>
            </a:r>
            <a:br>
              <a:rPr lang="en" sz="1800"/>
            </a:b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CycleInterpolator</a:t>
            </a:r>
            <a:br>
              <a:rPr lang="en" sz="1800"/>
            </a:b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DecelerateInterpolator</a:t>
            </a:r>
            <a:br>
              <a:rPr lang="en" sz="1800"/>
            </a:br>
            <a:endParaRPr sz="1800"/>
          </a:p>
        </p:txBody>
      </p:sp>
      <p:sp>
        <p:nvSpPr>
          <p:cNvPr id="283" name="Shape 283"/>
          <p:cNvSpPr txBox="1"/>
          <p:nvPr/>
        </p:nvSpPr>
        <p:spPr>
          <a:xfrm>
            <a:off x="4520800" y="1270840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LinearInterpolator</a:t>
            </a:r>
            <a:br>
              <a:rPr lang="en" sz="1800"/>
            </a:b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OvershootInterpolator</a:t>
            </a:r>
            <a:br>
              <a:rPr lang="en" sz="1800"/>
            </a:b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PathInterpolator</a:t>
            </a:r>
            <a:endParaRPr sz="1800"/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84" name="Shape 28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Other </a:t>
            </a:r>
            <a:r>
              <a:rPr lang="en" sz="2800">
                <a:solidFill>
                  <a:srgbClr val="00BFA4"/>
                </a:solidFill>
              </a:rPr>
              <a:t>Transitions</a:t>
            </a:r>
            <a:endParaRPr sz="2800">
              <a:solidFill>
                <a:srgbClr val="00BFA4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B0FF"/>
              </a:solidFill>
            </a:endParaRPr>
          </a:p>
        </p:txBody>
      </p:sp>
      <p:sp>
        <p:nvSpPr>
          <p:cNvPr id="285" name="Shape 285"/>
          <p:cNvSpPr txBox="1"/>
          <p:nvPr/>
        </p:nvSpPr>
        <p:spPr>
          <a:xfrm>
            <a:off x="450750" y="3443350"/>
            <a:ext cx="8242500" cy="10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transition 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ChangeBounds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transition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interpolator 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OvershootInterpolator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transition</a:t>
            </a:r>
            <a:r>
              <a:rPr lang="en" sz="1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8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Shape 2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Shape 291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F9D58"/>
                </a:solidFill>
              </a:rPr>
              <a:t>Heads Up</a:t>
            </a:r>
            <a:endParaRPr sz="2800">
              <a:solidFill>
                <a:srgbClr val="0F9D58"/>
              </a:solidFill>
            </a:endParaRPr>
          </a:p>
        </p:txBody>
      </p:sp>
      <p:sp>
        <p:nvSpPr>
          <p:cNvPr id="292" name="Shape 292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58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ConstraintLayout and ConstraintSet supports from API 9 onwards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TransitionManager is from API 14 onwards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Beware of nesting layouts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Beware of load() method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Shape 2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Shape 298"/>
          <p:cNvSpPr txBox="1"/>
          <p:nvPr/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5572FA"/>
                </a:solidFill>
                <a:latin typeface="Roboto"/>
                <a:ea typeface="Roboto"/>
                <a:cs typeface="Roboto"/>
                <a:sym typeface="Roboto"/>
              </a:rPr>
              <a:t>Recap</a:t>
            </a:r>
            <a:endParaRPr sz="6000">
              <a:solidFill>
                <a:srgbClr val="5572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Shape 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Shape 30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6C6DA"/>
                </a:solidFill>
              </a:rPr>
              <a:t>Other Resources</a:t>
            </a:r>
            <a:endParaRPr sz="2800">
              <a:solidFill>
                <a:srgbClr val="26C6DA"/>
              </a:solidFill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58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Github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project - </a:t>
            </a:r>
            <a:r>
              <a:rPr lang="en" sz="1800" u="sng">
                <a:solidFill>
                  <a:srgbClr val="DB4437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goo.gl/ibchbB</a:t>
            </a:r>
            <a:endParaRPr sz="1800">
              <a:solidFill>
                <a:srgbClr val="DB443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Medium post on ConstraintLayout Animation - </a:t>
            </a:r>
            <a:r>
              <a:rPr lang="en" sz="1800" u="sng">
                <a:solidFill>
                  <a:srgbClr val="DB4437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goo.gl/i5Thzq</a:t>
            </a:r>
            <a:endParaRPr sz="1800">
              <a:solidFill>
                <a:srgbClr val="DB443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Video by Sean McQuillan -</a:t>
            </a:r>
            <a:r>
              <a:rPr lang="en" sz="1800">
                <a:solidFill>
                  <a:srgbClr val="D81B6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 u="sng">
                <a:solidFill>
                  <a:srgbClr val="DB4437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goo.gl/yrUdci</a:t>
            </a:r>
            <a:endParaRPr sz="1800">
              <a:solidFill>
                <a:srgbClr val="DB443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Robinhood Engineering post - </a:t>
            </a:r>
            <a:r>
              <a:rPr lang="en" sz="1800" u="sng">
                <a:solidFill>
                  <a:srgbClr val="DB4437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goo.gl/f8RczZ</a:t>
            </a:r>
            <a:endParaRPr sz="1800">
              <a:solidFill>
                <a:srgbClr val="DB443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Shape 3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Shape 311"/>
          <p:cNvSpPr txBox="1"/>
          <p:nvPr/>
        </p:nvSpPr>
        <p:spPr>
          <a:xfrm>
            <a:off x="311700" y="933950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Roboto"/>
                <a:ea typeface="Roboto"/>
                <a:cs typeface="Roboto"/>
                <a:sym typeface="Roboto"/>
              </a:rPr>
              <a:t>Thank</a:t>
            </a:r>
            <a:r>
              <a:rPr lang="en" sz="7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7200">
                <a:solidFill>
                  <a:srgbClr val="5572FA"/>
                </a:solidFill>
                <a:latin typeface="Roboto"/>
                <a:ea typeface="Roboto"/>
                <a:cs typeface="Roboto"/>
                <a:sym typeface="Roboto"/>
              </a:rPr>
              <a:t>you</a:t>
            </a:r>
            <a:endParaRPr sz="7200">
              <a:solidFill>
                <a:srgbClr val="5572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Shape 3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1204" y="3279650"/>
            <a:ext cx="745698" cy="749848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/>
          <p:nvPr/>
        </p:nvSpPr>
        <p:spPr>
          <a:xfrm>
            <a:off x="3900796" y="3330250"/>
            <a:ext cx="2172000" cy="3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Hari Vignesh Jayapalan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FF"/>
                </a:solidFill>
                <a:latin typeface="Roboto"/>
                <a:ea typeface="Roboto"/>
                <a:cs typeface="Roboto"/>
                <a:sym typeface="Roboto"/>
              </a:rPr>
              <a:t>@HariOfSpades</a:t>
            </a:r>
            <a:endParaRPr>
              <a:solidFill>
                <a:srgbClr val="00B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Intro: </a:t>
            </a:r>
            <a:r>
              <a:rPr lang="en" sz="2800">
                <a:solidFill>
                  <a:srgbClr val="5572FA"/>
                </a:solidFill>
              </a:rPr>
              <a:t>ConstraintLayout</a:t>
            </a:r>
            <a:endParaRPr sz="2800">
              <a:solidFill>
                <a:srgbClr val="5572FA"/>
              </a:solidFill>
            </a:endParaRPr>
          </a:p>
        </p:txBody>
      </p:sp>
      <p:sp>
        <p:nvSpPr>
          <p:cNvPr id="78" name="Shape 78"/>
          <p:cNvSpPr txBox="1"/>
          <p:nvPr/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A powerful RelativeLayout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Flat view hierarchy management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Flexible with Layout Editor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Responsive UI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79" name="Shape 79"/>
          <p:cNvPicPr preferRelativeResize="0"/>
          <p:nvPr/>
        </p:nvPicPr>
        <p:blipFill rotWithShape="1">
          <a:blip r:embed="rId3">
            <a:alphaModFix/>
          </a:blip>
          <a:srcRect b="0" l="50799" r="0" t="0"/>
          <a:stretch/>
        </p:blipFill>
        <p:spPr>
          <a:xfrm>
            <a:off x="5404675" y="1488500"/>
            <a:ext cx="2446650" cy="376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Working:</a:t>
            </a:r>
            <a:r>
              <a:rPr lang="en" sz="2800">
                <a:solidFill>
                  <a:srgbClr val="FFFFFF"/>
                </a:solidFill>
              </a:rPr>
              <a:t> </a:t>
            </a:r>
            <a:r>
              <a:rPr lang="en" sz="2800">
                <a:solidFill>
                  <a:srgbClr val="5572FA"/>
                </a:solidFill>
              </a:rPr>
              <a:t>ConstraintLayout</a:t>
            </a:r>
            <a:endParaRPr sz="2800">
              <a:solidFill>
                <a:srgbClr val="5572FA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85" name="Shape 85"/>
          <p:cNvSpPr txBox="1"/>
          <p:nvPr/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Constraints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 sz="1800">
                <a:solidFill>
                  <a:schemeClr val="lt2"/>
                </a:solidFill>
              </a:rPr>
              <a:t>Equations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 sz="1800">
                <a:solidFill>
                  <a:schemeClr val="lt2"/>
                </a:solidFill>
              </a:rPr>
              <a:t>Solver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4700" y="1465100"/>
            <a:ext cx="4527599" cy="3420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Working: </a:t>
            </a:r>
            <a:r>
              <a:rPr lang="en" sz="2800">
                <a:solidFill>
                  <a:srgbClr val="5572FA"/>
                </a:solidFill>
              </a:rPr>
              <a:t>ConstraintLayout</a:t>
            </a:r>
            <a:endParaRPr sz="2800">
              <a:solidFill>
                <a:srgbClr val="5572FA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Constraints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Equations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 sz="1800">
                <a:solidFill>
                  <a:schemeClr val="lt2"/>
                </a:solidFill>
              </a:rPr>
              <a:t>Solver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/>
          <p:nvPr/>
        </p:nvSpPr>
        <p:spPr>
          <a:xfrm>
            <a:off x="4625100" y="1887800"/>
            <a:ext cx="3657600" cy="20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388FF"/>
                </a:solidFill>
              </a:rPr>
              <a:t>a1x1 + …. + a1xn = b</a:t>
            </a:r>
            <a:endParaRPr sz="2400">
              <a:solidFill>
                <a:srgbClr val="B388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388FF"/>
                </a:solidFill>
              </a:rPr>
              <a:t>a1x1 + …. + a1xn &lt;= b</a:t>
            </a:r>
            <a:endParaRPr sz="2400">
              <a:solidFill>
                <a:srgbClr val="B388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388FF"/>
                </a:solidFill>
              </a:rPr>
              <a:t>a1x1 + …. + a1xn &gt;= b</a:t>
            </a:r>
            <a:endParaRPr sz="2400">
              <a:solidFill>
                <a:srgbClr val="B388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Working: </a:t>
            </a:r>
            <a:r>
              <a:rPr lang="en" sz="2800">
                <a:solidFill>
                  <a:srgbClr val="5572FA"/>
                </a:solidFill>
              </a:rPr>
              <a:t>ConstraintLayout</a:t>
            </a:r>
            <a:endParaRPr sz="2800">
              <a:solidFill>
                <a:srgbClr val="5572FA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Constraints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Equations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Solver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/>
        </p:nvSpPr>
        <p:spPr>
          <a:xfrm>
            <a:off x="4459925" y="1887800"/>
            <a:ext cx="4117800" cy="20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388FF"/>
                </a:solidFill>
              </a:rPr>
              <a:t>Cassowary linear arithmetic constraint solving algorithm</a:t>
            </a:r>
            <a:endParaRPr sz="2400">
              <a:solidFill>
                <a:srgbClr val="B388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Examples:</a:t>
            </a:r>
            <a:r>
              <a:rPr lang="en" sz="2800">
                <a:solidFill>
                  <a:srgbClr val="FFFFFF"/>
                </a:solidFill>
              </a:rPr>
              <a:t> </a:t>
            </a:r>
            <a:r>
              <a:rPr lang="en" sz="2800">
                <a:solidFill>
                  <a:srgbClr val="B388FF"/>
                </a:solidFill>
              </a:rPr>
              <a:t>Animation</a:t>
            </a:r>
            <a:endParaRPr sz="2800">
              <a:solidFill>
                <a:srgbClr val="B388FF"/>
              </a:solidFill>
            </a:endParaRP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100" y="1334498"/>
            <a:ext cx="2234501" cy="3478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8315" y="1334500"/>
            <a:ext cx="2036128" cy="3478376"/>
          </a:xfrm>
          <a:prstGeom prst="rect">
            <a:avLst/>
          </a:prstGeom>
          <a:noFill/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1" name="Shape 1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7750" y="1279950"/>
            <a:ext cx="2322075" cy="3614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Example</a:t>
            </a:r>
            <a:r>
              <a:rPr lang="en" sz="2800">
                <a:solidFill>
                  <a:srgbClr val="FFFFFF"/>
                </a:solidFill>
              </a:rPr>
              <a:t>: </a:t>
            </a:r>
            <a:r>
              <a:rPr lang="en" sz="2800">
                <a:solidFill>
                  <a:srgbClr val="B388FF"/>
                </a:solidFill>
              </a:rPr>
              <a:t>Basic</a:t>
            </a:r>
            <a:endParaRPr sz="2800">
              <a:solidFill>
                <a:srgbClr val="B388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18" name="Shape 118"/>
          <p:cNvSpPr txBox="1"/>
          <p:nvPr/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Click on the Android Mascot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Translate it to the bottom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Increase the size of the Mascot at the end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Click from bottom, viceversa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 b="0" l="0" r="0" t="9140"/>
          <a:stretch/>
        </p:blipFill>
        <p:spPr>
          <a:xfrm>
            <a:off x="5761850" y="1097275"/>
            <a:ext cx="2234501" cy="347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Shape 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